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3" r:id="rId2"/>
    <p:sldId id="314" r:id="rId3"/>
    <p:sldId id="315" r:id="rId4"/>
    <p:sldId id="320" r:id="rId5"/>
    <p:sldId id="321" r:id="rId6"/>
    <p:sldId id="322" r:id="rId7"/>
    <p:sldId id="323" r:id="rId8"/>
    <p:sldId id="325" r:id="rId9"/>
    <p:sldId id="326" r:id="rId10"/>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70" autoAdjust="0"/>
    <p:restoredTop sz="94660"/>
  </p:normalViewPr>
  <p:slideViewPr>
    <p:cSldViewPr snapToGrid="0">
      <p:cViewPr varScale="1">
        <p:scale>
          <a:sx n="50" d="100"/>
          <a:sy n="50" d="100"/>
        </p:scale>
        <p:origin x="189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229D23-0287-4EBD-B7F5-3D241CB81BA1}"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301AC-C9AA-4263-B0AD-707378745009}" type="slidenum">
              <a:rPr lang="en-US" smtClean="0"/>
              <a:t>‹#›</a:t>
            </a:fld>
            <a:endParaRPr lang="en-US"/>
          </a:p>
        </p:txBody>
      </p:sp>
    </p:spTree>
    <p:extLst>
      <p:ext uri="{BB962C8B-B14F-4D97-AF65-F5344CB8AC3E}">
        <p14:creationId xmlns:p14="http://schemas.microsoft.com/office/powerpoint/2010/main" val="731576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229D23-0287-4EBD-B7F5-3D241CB81BA1}"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301AC-C9AA-4263-B0AD-707378745009}" type="slidenum">
              <a:rPr lang="en-US" smtClean="0"/>
              <a:t>‹#›</a:t>
            </a:fld>
            <a:endParaRPr lang="en-US"/>
          </a:p>
        </p:txBody>
      </p:sp>
    </p:spTree>
    <p:extLst>
      <p:ext uri="{BB962C8B-B14F-4D97-AF65-F5344CB8AC3E}">
        <p14:creationId xmlns:p14="http://schemas.microsoft.com/office/powerpoint/2010/main" val="3109038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229D23-0287-4EBD-B7F5-3D241CB81BA1}"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301AC-C9AA-4263-B0AD-707378745009}" type="slidenum">
              <a:rPr lang="en-US" smtClean="0"/>
              <a:t>‹#›</a:t>
            </a:fld>
            <a:endParaRPr lang="en-US"/>
          </a:p>
        </p:txBody>
      </p:sp>
    </p:spTree>
    <p:extLst>
      <p:ext uri="{BB962C8B-B14F-4D97-AF65-F5344CB8AC3E}">
        <p14:creationId xmlns:p14="http://schemas.microsoft.com/office/powerpoint/2010/main" val="68970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229D23-0287-4EBD-B7F5-3D241CB81BA1}"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301AC-C9AA-4263-B0AD-707378745009}" type="slidenum">
              <a:rPr lang="en-US" smtClean="0"/>
              <a:t>‹#›</a:t>
            </a:fld>
            <a:endParaRPr lang="en-US"/>
          </a:p>
        </p:txBody>
      </p:sp>
    </p:spTree>
    <p:extLst>
      <p:ext uri="{BB962C8B-B14F-4D97-AF65-F5344CB8AC3E}">
        <p14:creationId xmlns:p14="http://schemas.microsoft.com/office/powerpoint/2010/main" val="4289333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D229D23-0287-4EBD-B7F5-3D241CB81BA1}"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301AC-C9AA-4263-B0AD-707378745009}" type="slidenum">
              <a:rPr lang="en-US" smtClean="0"/>
              <a:t>‹#›</a:t>
            </a:fld>
            <a:endParaRPr lang="en-US"/>
          </a:p>
        </p:txBody>
      </p:sp>
    </p:spTree>
    <p:extLst>
      <p:ext uri="{BB962C8B-B14F-4D97-AF65-F5344CB8AC3E}">
        <p14:creationId xmlns:p14="http://schemas.microsoft.com/office/powerpoint/2010/main" val="3460876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229D23-0287-4EBD-B7F5-3D241CB81BA1}" type="datetimeFigureOut">
              <a:rPr lang="en-US" smtClean="0"/>
              <a:t>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301AC-C9AA-4263-B0AD-707378745009}" type="slidenum">
              <a:rPr lang="en-US" smtClean="0"/>
              <a:t>‹#›</a:t>
            </a:fld>
            <a:endParaRPr lang="en-US"/>
          </a:p>
        </p:txBody>
      </p:sp>
    </p:spTree>
    <p:extLst>
      <p:ext uri="{BB962C8B-B14F-4D97-AF65-F5344CB8AC3E}">
        <p14:creationId xmlns:p14="http://schemas.microsoft.com/office/powerpoint/2010/main" val="3903682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229D23-0287-4EBD-B7F5-3D241CB81BA1}" type="datetimeFigureOut">
              <a:rPr lang="en-US" smtClean="0"/>
              <a:t>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B301AC-C9AA-4263-B0AD-707378745009}" type="slidenum">
              <a:rPr lang="en-US" smtClean="0"/>
              <a:t>‹#›</a:t>
            </a:fld>
            <a:endParaRPr lang="en-US"/>
          </a:p>
        </p:txBody>
      </p:sp>
    </p:spTree>
    <p:extLst>
      <p:ext uri="{BB962C8B-B14F-4D97-AF65-F5344CB8AC3E}">
        <p14:creationId xmlns:p14="http://schemas.microsoft.com/office/powerpoint/2010/main" val="3445198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229D23-0287-4EBD-B7F5-3D241CB81BA1}" type="datetimeFigureOut">
              <a:rPr lang="en-US" smtClean="0"/>
              <a:t>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B301AC-C9AA-4263-B0AD-707378745009}" type="slidenum">
              <a:rPr lang="en-US" smtClean="0"/>
              <a:t>‹#›</a:t>
            </a:fld>
            <a:endParaRPr lang="en-US"/>
          </a:p>
        </p:txBody>
      </p:sp>
    </p:spTree>
    <p:extLst>
      <p:ext uri="{BB962C8B-B14F-4D97-AF65-F5344CB8AC3E}">
        <p14:creationId xmlns:p14="http://schemas.microsoft.com/office/powerpoint/2010/main" val="700014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29D23-0287-4EBD-B7F5-3D241CB81BA1}" type="datetimeFigureOut">
              <a:rPr lang="en-US" smtClean="0"/>
              <a:t>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B301AC-C9AA-4263-B0AD-707378745009}" type="slidenum">
              <a:rPr lang="en-US" smtClean="0"/>
              <a:t>‹#›</a:t>
            </a:fld>
            <a:endParaRPr lang="en-US"/>
          </a:p>
        </p:txBody>
      </p:sp>
    </p:spTree>
    <p:extLst>
      <p:ext uri="{BB962C8B-B14F-4D97-AF65-F5344CB8AC3E}">
        <p14:creationId xmlns:p14="http://schemas.microsoft.com/office/powerpoint/2010/main" val="144688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3D229D23-0287-4EBD-B7F5-3D241CB81BA1}" type="datetimeFigureOut">
              <a:rPr lang="en-US" smtClean="0"/>
              <a:t>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301AC-C9AA-4263-B0AD-707378745009}" type="slidenum">
              <a:rPr lang="en-US" smtClean="0"/>
              <a:t>‹#›</a:t>
            </a:fld>
            <a:endParaRPr lang="en-US"/>
          </a:p>
        </p:txBody>
      </p:sp>
    </p:spTree>
    <p:extLst>
      <p:ext uri="{BB962C8B-B14F-4D97-AF65-F5344CB8AC3E}">
        <p14:creationId xmlns:p14="http://schemas.microsoft.com/office/powerpoint/2010/main" val="4178962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3D229D23-0287-4EBD-B7F5-3D241CB81BA1}" type="datetimeFigureOut">
              <a:rPr lang="en-US" smtClean="0"/>
              <a:t>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301AC-C9AA-4263-B0AD-707378745009}" type="slidenum">
              <a:rPr lang="en-US" smtClean="0"/>
              <a:t>‹#›</a:t>
            </a:fld>
            <a:endParaRPr lang="en-US"/>
          </a:p>
        </p:txBody>
      </p:sp>
    </p:spTree>
    <p:extLst>
      <p:ext uri="{BB962C8B-B14F-4D97-AF65-F5344CB8AC3E}">
        <p14:creationId xmlns:p14="http://schemas.microsoft.com/office/powerpoint/2010/main" val="3378570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3D229D23-0287-4EBD-B7F5-3D241CB81BA1}" type="datetimeFigureOut">
              <a:rPr lang="en-US" smtClean="0"/>
              <a:t>1/6/2018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B4B301AC-C9AA-4263-B0AD-707378745009}" type="slidenum">
              <a:rPr lang="en-US" smtClean="0"/>
              <a:t>‹#›</a:t>
            </a:fld>
            <a:endParaRPr lang="en-US"/>
          </a:p>
        </p:txBody>
      </p:sp>
    </p:spTree>
    <p:extLst>
      <p:ext uri="{BB962C8B-B14F-4D97-AF65-F5344CB8AC3E}">
        <p14:creationId xmlns:p14="http://schemas.microsoft.com/office/powerpoint/2010/main" val="2702437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7277101"/>
            <a:ext cx="3771900" cy="2554545"/>
          </a:xfrm>
          <a:prstGeom prst="rect">
            <a:avLst/>
          </a:prstGeom>
          <a:solidFill>
            <a:schemeClr val="accent2">
              <a:lumMod val="20000"/>
              <a:lumOff val="80000"/>
            </a:schemeClr>
          </a:solidFill>
          <a:ln w="38100">
            <a:solidFill>
              <a:srgbClr val="FFC000"/>
            </a:solidFill>
          </a:ln>
        </p:spPr>
        <p:txBody>
          <a:bodyPr wrap="square" rtlCol="0">
            <a:spAutoFit/>
          </a:bodyPr>
          <a:lstStyle/>
          <a:p>
            <a:r>
              <a:rPr lang="en-US" sz="8000" dirty="0" smtClean="0">
                <a:latin typeface="Brush Script MT" panose="03060802040406070304" pitchFamily="66" charset="0"/>
              </a:rPr>
              <a:t>JAN - MARCH</a:t>
            </a:r>
            <a:endParaRPr lang="en-US" sz="8000" dirty="0">
              <a:latin typeface="Brush Script MT" panose="03060802040406070304" pitchFamily="66" charset="0"/>
            </a:endParaRPr>
          </a:p>
        </p:txBody>
      </p:sp>
    </p:spTree>
    <p:extLst>
      <p:ext uri="{BB962C8B-B14F-4D97-AF65-F5344CB8AC3E}">
        <p14:creationId xmlns:p14="http://schemas.microsoft.com/office/powerpoint/2010/main" val="1014599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98310" y="864905"/>
            <a:ext cx="4353247" cy="461665"/>
          </a:xfrm>
          <a:prstGeom prst="rect">
            <a:avLst/>
          </a:prstGeom>
          <a:noFill/>
        </p:spPr>
        <p:txBody>
          <a:bodyPr wrap="square" rtlCol="0">
            <a:spAutoFit/>
          </a:bodyPr>
          <a:lstStyle/>
          <a:p>
            <a:pPr algn="ctr"/>
            <a:r>
              <a:rPr lang="en-US" sz="1200" dirty="0">
                <a:solidFill>
                  <a:srgbClr val="3A3A37"/>
                </a:solidFill>
              </a:rPr>
              <a:t>Read and respond to the quote.  Do you agree or disagree with the quote?  How can the quote relate to or impact </a:t>
            </a:r>
            <a:r>
              <a:rPr lang="en-US" sz="1200" b="1" u="sng" dirty="0">
                <a:solidFill>
                  <a:srgbClr val="3A3A37"/>
                </a:solidFill>
              </a:rPr>
              <a:t>YOUR</a:t>
            </a:r>
            <a:r>
              <a:rPr lang="en-US" sz="1200" dirty="0">
                <a:solidFill>
                  <a:srgbClr val="3A3A37"/>
                </a:solidFill>
              </a:rPr>
              <a:t> life?</a:t>
            </a:r>
          </a:p>
        </p:txBody>
      </p:sp>
      <p:sp>
        <p:nvSpPr>
          <p:cNvPr id="3" name="TextBox 2"/>
          <p:cNvSpPr txBox="1"/>
          <p:nvPr/>
        </p:nvSpPr>
        <p:spPr>
          <a:xfrm>
            <a:off x="317500" y="3458929"/>
            <a:ext cx="2780810" cy="954107"/>
          </a:xfrm>
          <a:prstGeom prst="rect">
            <a:avLst/>
          </a:prstGeom>
          <a:noFill/>
        </p:spPr>
        <p:txBody>
          <a:bodyPr wrap="square" rtlCol="0">
            <a:spAutoFit/>
          </a:bodyPr>
          <a:lstStyle/>
          <a:p>
            <a:pPr algn="ctr"/>
            <a:r>
              <a:rPr lang="en-US" sz="1400" dirty="0">
                <a:solidFill>
                  <a:srgbClr val="3A3A37"/>
                </a:solidFill>
              </a:rPr>
              <a:t>“Health is the greatest gift, contentment the greatest wealth, faithfulness the best relationship.” –</a:t>
            </a:r>
            <a:r>
              <a:rPr lang="en-US" sz="1400" b="1" dirty="0">
                <a:solidFill>
                  <a:srgbClr val="3A3A37"/>
                </a:solidFill>
              </a:rPr>
              <a:t>Buddha</a:t>
            </a:r>
            <a:r>
              <a:rPr lang="en-US" sz="1400" dirty="0">
                <a:solidFill>
                  <a:srgbClr val="3A3A37"/>
                </a:solidFill>
              </a:rPr>
              <a:t> </a:t>
            </a:r>
          </a:p>
        </p:txBody>
      </p:sp>
      <p:sp>
        <p:nvSpPr>
          <p:cNvPr id="4" name="TextBox 3"/>
          <p:cNvSpPr txBox="1"/>
          <p:nvPr/>
        </p:nvSpPr>
        <p:spPr>
          <a:xfrm>
            <a:off x="530058" y="5539782"/>
            <a:ext cx="2350837" cy="707886"/>
          </a:xfrm>
          <a:prstGeom prst="rect">
            <a:avLst/>
          </a:prstGeom>
          <a:noFill/>
        </p:spPr>
        <p:txBody>
          <a:bodyPr wrap="square" rtlCol="0">
            <a:spAutoFit/>
          </a:bodyPr>
          <a:lstStyle/>
          <a:p>
            <a:pPr algn="ctr"/>
            <a:r>
              <a:rPr lang="en-US" sz="4000" dirty="0" smtClean="0">
                <a:latin typeface="KG Sorry Not Sorry" panose="02000506000000020004" pitchFamily="2" charset="0"/>
              </a:rPr>
              <a:t>precocious </a:t>
            </a:r>
            <a:endParaRPr lang="en-US" sz="4000" dirty="0">
              <a:latin typeface="KG Sorry Not Sorry" panose="02000506000000020004" pitchFamily="2" charset="0"/>
            </a:endParaRPr>
          </a:p>
        </p:txBody>
      </p:sp>
      <p:sp>
        <p:nvSpPr>
          <p:cNvPr id="5" name="TextBox 4"/>
          <p:cNvSpPr txBox="1"/>
          <p:nvPr/>
        </p:nvSpPr>
        <p:spPr>
          <a:xfrm>
            <a:off x="3946358" y="8881293"/>
            <a:ext cx="2983831" cy="707886"/>
          </a:xfrm>
          <a:prstGeom prst="rect">
            <a:avLst/>
          </a:prstGeom>
          <a:noFill/>
        </p:spPr>
        <p:txBody>
          <a:bodyPr wrap="square" rtlCol="0">
            <a:spAutoFit/>
          </a:bodyPr>
          <a:lstStyle/>
          <a:p>
            <a:pPr algn="ctr"/>
            <a:r>
              <a:rPr lang="en-US" sz="4000" dirty="0">
                <a:latin typeface="KG Sorry Not Sorry" panose="02000506000000020004" pitchFamily="2" charset="0"/>
              </a:rPr>
              <a:t>Plot structure</a:t>
            </a:r>
            <a:endParaRPr lang="en-US" sz="4800" dirty="0">
              <a:latin typeface="KG Sorry Not Sorry" panose="02000506000000020004" pitchFamily="2" charset="0"/>
            </a:endParaRPr>
          </a:p>
        </p:txBody>
      </p:sp>
      <p:sp>
        <p:nvSpPr>
          <p:cNvPr id="6" name="TextBox 5"/>
          <p:cNvSpPr txBox="1"/>
          <p:nvPr/>
        </p:nvSpPr>
        <p:spPr>
          <a:xfrm>
            <a:off x="317500" y="0"/>
            <a:ext cx="6612689" cy="369332"/>
          </a:xfrm>
          <a:prstGeom prst="rect">
            <a:avLst/>
          </a:prstGeom>
          <a:noFill/>
        </p:spPr>
        <p:txBody>
          <a:bodyPr wrap="square" rtlCol="0">
            <a:spAutoFit/>
          </a:bodyPr>
          <a:lstStyle/>
          <a:p>
            <a:r>
              <a:rPr lang="en-US" dirty="0" smtClean="0"/>
              <a:t>JAN 8-JAN 19 – Mostly do the day of the week that corresponds</a:t>
            </a:r>
            <a:endParaRPr lang="en-US" dirty="0"/>
          </a:p>
        </p:txBody>
      </p:sp>
    </p:spTree>
    <p:extLst>
      <p:ext uri="{BB962C8B-B14F-4D97-AF65-F5344CB8AC3E}">
        <p14:creationId xmlns:p14="http://schemas.microsoft.com/office/powerpoint/2010/main" val="3605869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40078" y="1319971"/>
            <a:ext cx="3847431" cy="830997"/>
          </a:xfrm>
          <a:prstGeom prst="rect">
            <a:avLst/>
          </a:prstGeom>
          <a:noFill/>
        </p:spPr>
        <p:txBody>
          <a:bodyPr wrap="square" rtlCol="0">
            <a:spAutoFit/>
          </a:bodyPr>
          <a:lstStyle/>
          <a:p>
            <a:pPr algn="ctr"/>
            <a:r>
              <a:rPr lang="en-US" sz="1600" dirty="0"/>
              <a:t>Create the script for a commercial for your favorite brand of food. Be sure to include ALL elements of a proper script. </a:t>
            </a:r>
            <a:endParaRPr lang="en-US" sz="1600" dirty="0"/>
          </a:p>
        </p:txBody>
      </p:sp>
      <p:sp>
        <p:nvSpPr>
          <p:cNvPr id="3" name="TextBox 2"/>
          <p:cNvSpPr txBox="1"/>
          <p:nvPr/>
        </p:nvSpPr>
        <p:spPr>
          <a:xfrm>
            <a:off x="330200" y="5334635"/>
            <a:ext cx="4177629" cy="584775"/>
          </a:xfrm>
          <a:prstGeom prst="rect">
            <a:avLst/>
          </a:prstGeom>
          <a:noFill/>
        </p:spPr>
        <p:txBody>
          <a:bodyPr wrap="square" rtlCol="0">
            <a:spAutoFit/>
          </a:bodyPr>
          <a:lstStyle/>
          <a:p>
            <a:pPr algn="ctr"/>
            <a:r>
              <a:rPr lang="en-US" sz="1600" dirty="0">
                <a:solidFill>
                  <a:srgbClr val="3A3A37"/>
                </a:solidFill>
              </a:rPr>
              <a:t>Which super power would you most like to have?  Explain your reasoning below. </a:t>
            </a:r>
          </a:p>
        </p:txBody>
      </p:sp>
      <p:sp>
        <p:nvSpPr>
          <p:cNvPr id="4" name="TextBox 3"/>
          <p:cNvSpPr txBox="1"/>
          <p:nvPr/>
        </p:nvSpPr>
        <p:spPr>
          <a:xfrm>
            <a:off x="317500" y="0"/>
            <a:ext cx="6612689" cy="369332"/>
          </a:xfrm>
          <a:prstGeom prst="rect">
            <a:avLst/>
          </a:prstGeom>
          <a:noFill/>
        </p:spPr>
        <p:txBody>
          <a:bodyPr wrap="square" rtlCol="0">
            <a:spAutoFit/>
          </a:bodyPr>
          <a:lstStyle/>
          <a:p>
            <a:r>
              <a:rPr lang="en-US" dirty="0" smtClean="0"/>
              <a:t>JAN 8-JAN 19 – Mostly do the day of the week that corresponds</a:t>
            </a:r>
            <a:endParaRPr lang="en-US" dirty="0"/>
          </a:p>
        </p:txBody>
      </p:sp>
    </p:spTree>
    <p:extLst>
      <p:ext uri="{BB962C8B-B14F-4D97-AF65-F5344CB8AC3E}">
        <p14:creationId xmlns:p14="http://schemas.microsoft.com/office/powerpoint/2010/main" val="708015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98310" y="864905"/>
            <a:ext cx="4353247" cy="461665"/>
          </a:xfrm>
          <a:prstGeom prst="rect">
            <a:avLst/>
          </a:prstGeom>
          <a:noFill/>
        </p:spPr>
        <p:txBody>
          <a:bodyPr wrap="square" rtlCol="0">
            <a:spAutoFit/>
          </a:bodyPr>
          <a:lstStyle/>
          <a:p>
            <a:pPr algn="ctr"/>
            <a:r>
              <a:rPr lang="en-US" sz="1200" dirty="0">
                <a:solidFill>
                  <a:srgbClr val="3A3A37"/>
                </a:solidFill>
              </a:rPr>
              <a:t>Read and respond to the quote.  Do you agree or disagree with the quote?  How can the quote relate to or impact </a:t>
            </a:r>
            <a:r>
              <a:rPr lang="en-US" sz="1200" b="1" u="sng" dirty="0">
                <a:solidFill>
                  <a:srgbClr val="3A3A37"/>
                </a:solidFill>
              </a:rPr>
              <a:t>YOUR</a:t>
            </a:r>
            <a:r>
              <a:rPr lang="en-US" sz="1200" dirty="0">
                <a:solidFill>
                  <a:srgbClr val="3A3A37"/>
                </a:solidFill>
              </a:rPr>
              <a:t> life?</a:t>
            </a:r>
          </a:p>
        </p:txBody>
      </p:sp>
      <p:sp>
        <p:nvSpPr>
          <p:cNvPr id="3" name="TextBox 2"/>
          <p:cNvSpPr txBox="1"/>
          <p:nvPr/>
        </p:nvSpPr>
        <p:spPr>
          <a:xfrm>
            <a:off x="317500" y="3138089"/>
            <a:ext cx="2780810" cy="1277273"/>
          </a:xfrm>
          <a:prstGeom prst="rect">
            <a:avLst/>
          </a:prstGeom>
          <a:noFill/>
        </p:spPr>
        <p:txBody>
          <a:bodyPr wrap="square" rtlCol="0">
            <a:spAutoFit/>
          </a:bodyPr>
          <a:lstStyle/>
          <a:p>
            <a:pPr algn="ctr"/>
            <a:r>
              <a:rPr lang="en-US" sz="1100" dirty="0"/>
              <a:t>“Red is such an interesting color to correlate with emotion, because it's on both ends of the spectrum. On one end you have happiness, falling in love, infatuation with someone, passion, all that. On the other end, you've got obsession, jealousy, danger, fear, anger and frustration.” –</a:t>
            </a:r>
            <a:r>
              <a:rPr lang="en-US" sz="1100" b="1" dirty="0"/>
              <a:t>Taylor Swift</a:t>
            </a:r>
            <a:endParaRPr lang="en-US" sz="700" b="1" dirty="0">
              <a:solidFill>
                <a:srgbClr val="3A3A37"/>
              </a:solidFill>
            </a:endParaRPr>
          </a:p>
        </p:txBody>
      </p:sp>
      <p:sp>
        <p:nvSpPr>
          <p:cNvPr id="4" name="TextBox 3"/>
          <p:cNvSpPr txBox="1"/>
          <p:nvPr/>
        </p:nvSpPr>
        <p:spPr>
          <a:xfrm>
            <a:off x="530058" y="5539782"/>
            <a:ext cx="2350837" cy="707886"/>
          </a:xfrm>
          <a:prstGeom prst="rect">
            <a:avLst/>
          </a:prstGeom>
          <a:noFill/>
        </p:spPr>
        <p:txBody>
          <a:bodyPr wrap="square" rtlCol="0">
            <a:spAutoFit/>
          </a:bodyPr>
          <a:lstStyle/>
          <a:p>
            <a:pPr algn="ctr"/>
            <a:r>
              <a:rPr lang="en-US" sz="4000" dirty="0" smtClean="0">
                <a:latin typeface="KG Sorry Not Sorry" panose="02000506000000020004" pitchFamily="2" charset="0"/>
              </a:rPr>
              <a:t>indolent</a:t>
            </a:r>
            <a:endParaRPr lang="en-US" sz="4000" dirty="0">
              <a:latin typeface="KG Sorry Not Sorry" panose="02000506000000020004" pitchFamily="2" charset="0"/>
            </a:endParaRPr>
          </a:p>
        </p:txBody>
      </p:sp>
      <p:sp>
        <p:nvSpPr>
          <p:cNvPr id="5" name="TextBox 4"/>
          <p:cNvSpPr txBox="1"/>
          <p:nvPr/>
        </p:nvSpPr>
        <p:spPr>
          <a:xfrm>
            <a:off x="3946358" y="8881293"/>
            <a:ext cx="2983831" cy="707886"/>
          </a:xfrm>
          <a:prstGeom prst="rect">
            <a:avLst/>
          </a:prstGeom>
          <a:noFill/>
        </p:spPr>
        <p:txBody>
          <a:bodyPr wrap="square" rtlCol="0">
            <a:spAutoFit/>
          </a:bodyPr>
          <a:lstStyle/>
          <a:p>
            <a:pPr algn="ctr"/>
            <a:r>
              <a:rPr lang="en-US" sz="4000" dirty="0" smtClean="0">
                <a:latin typeface="KG Sorry Not Sorry" panose="02000506000000020004" pitchFamily="2" charset="0"/>
              </a:rPr>
              <a:t>conflict</a:t>
            </a:r>
            <a:endParaRPr lang="en-US" sz="4800" dirty="0">
              <a:latin typeface="KG Sorry Not Sorry" panose="02000506000000020004" pitchFamily="2" charset="0"/>
            </a:endParaRPr>
          </a:p>
        </p:txBody>
      </p:sp>
      <p:sp>
        <p:nvSpPr>
          <p:cNvPr id="6" name="TextBox 5"/>
          <p:cNvSpPr txBox="1"/>
          <p:nvPr/>
        </p:nvSpPr>
        <p:spPr>
          <a:xfrm>
            <a:off x="317500" y="0"/>
            <a:ext cx="6612689" cy="369332"/>
          </a:xfrm>
          <a:prstGeom prst="rect">
            <a:avLst/>
          </a:prstGeom>
          <a:noFill/>
        </p:spPr>
        <p:txBody>
          <a:bodyPr wrap="square" rtlCol="0">
            <a:spAutoFit/>
          </a:bodyPr>
          <a:lstStyle/>
          <a:p>
            <a:r>
              <a:rPr lang="en-US" dirty="0" smtClean="0"/>
              <a:t>JAN 22-FEB 3 – Mostly do the day of the week that corresponds</a:t>
            </a:r>
            <a:endParaRPr lang="en-US" dirty="0"/>
          </a:p>
        </p:txBody>
      </p:sp>
    </p:spTree>
    <p:extLst>
      <p:ext uri="{BB962C8B-B14F-4D97-AF65-F5344CB8AC3E}">
        <p14:creationId xmlns:p14="http://schemas.microsoft.com/office/powerpoint/2010/main" val="3897472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60398" y="1319971"/>
            <a:ext cx="3847431" cy="830997"/>
          </a:xfrm>
          <a:prstGeom prst="rect">
            <a:avLst/>
          </a:prstGeom>
          <a:noFill/>
        </p:spPr>
        <p:txBody>
          <a:bodyPr wrap="square" rtlCol="0">
            <a:spAutoFit/>
          </a:bodyPr>
          <a:lstStyle/>
          <a:p>
            <a:pPr algn="ctr"/>
            <a:r>
              <a:rPr lang="en-US" sz="2400" dirty="0"/>
              <a:t>Create song lyrics about/for the last person you talked to.</a:t>
            </a:r>
          </a:p>
        </p:txBody>
      </p:sp>
      <p:sp>
        <p:nvSpPr>
          <p:cNvPr id="3" name="TextBox 2"/>
          <p:cNvSpPr txBox="1"/>
          <p:nvPr/>
        </p:nvSpPr>
        <p:spPr>
          <a:xfrm>
            <a:off x="330200" y="5318593"/>
            <a:ext cx="4177629" cy="738664"/>
          </a:xfrm>
          <a:prstGeom prst="rect">
            <a:avLst/>
          </a:prstGeom>
          <a:noFill/>
        </p:spPr>
        <p:txBody>
          <a:bodyPr wrap="square" rtlCol="0">
            <a:spAutoFit/>
          </a:bodyPr>
          <a:lstStyle/>
          <a:p>
            <a:pPr algn="ctr"/>
            <a:r>
              <a:rPr lang="en-US" sz="1400" dirty="0">
                <a:solidFill>
                  <a:srgbClr val="3A3A37"/>
                </a:solidFill>
              </a:rPr>
              <a:t>Create a UTOPIAN society (the IDEAL society of perfection).  What would it look like, where would it be, what would be different than society today? </a:t>
            </a:r>
          </a:p>
        </p:txBody>
      </p:sp>
      <p:sp>
        <p:nvSpPr>
          <p:cNvPr id="5" name="TextBox 4"/>
          <p:cNvSpPr txBox="1"/>
          <p:nvPr/>
        </p:nvSpPr>
        <p:spPr>
          <a:xfrm>
            <a:off x="317500" y="0"/>
            <a:ext cx="6612689" cy="369332"/>
          </a:xfrm>
          <a:prstGeom prst="rect">
            <a:avLst/>
          </a:prstGeom>
          <a:noFill/>
        </p:spPr>
        <p:txBody>
          <a:bodyPr wrap="square" rtlCol="0">
            <a:spAutoFit/>
          </a:bodyPr>
          <a:lstStyle/>
          <a:p>
            <a:r>
              <a:rPr lang="en-US" dirty="0" smtClean="0"/>
              <a:t>JAN 22-FEB 3 – Mostly do the day of the week that corresponds</a:t>
            </a:r>
            <a:endParaRPr lang="en-US" dirty="0"/>
          </a:p>
        </p:txBody>
      </p:sp>
    </p:spTree>
    <p:extLst>
      <p:ext uri="{BB962C8B-B14F-4D97-AF65-F5344CB8AC3E}">
        <p14:creationId xmlns:p14="http://schemas.microsoft.com/office/powerpoint/2010/main" val="3737463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98310" y="864905"/>
            <a:ext cx="4353247" cy="461665"/>
          </a:xfrm>
          <a:prstGeom prst="rect">
            <a:avLst/>
          </a:prstGeom>
          <a:noFill/>
        </p:spPr>
        <p:txBody>
          <a:bodyPr wrap="square" rtlCol="0">
            <a:spAutoFit/>
          </a:bodyPr>
          <a:lstStyle/>
          <a:p>
            <a:pPr algn="ctr"/>
            <a:r>
              <a:rPr lang="en-US" sz="1200" dirty="0">
                <a:solidFill>
                  <a:srgbClr val="3A3A37"/>
                </a:solidFill>
              </a:rPr>
              <a:t>Read and respond to the quote.  Do you agree or disagree with the quote?  How can the quote relate to or impact </a:t>
            </a:r>
            <a:r>
              <a:rPr lang="en-US" sz="1200" b="1" u="sng" dirty="0">
                <a:solidFill>
                  <a:srgbClr val="3A3A37"/>
                </a:solidFill>
              </a:rPr>
              <a:t>YOUR</a:t>
            </a:r>
            <a:r>
              <a:rPr lang="en-US" sz="1200" dirty="0">
                <a:solidFill>
                  <a:srgbClr val="3A3A37"/>
                </a:solidFill>
              </a:rPr>
              <a:t> life?</a:t>
            </a:r>
          </a:p>
        </p:txBody>
      </p:sp>
      <p:sp>
        <p:nvSpPr>
          <p:cNvPr id="3" name="TextBox 2"/>
          <p:cNvSpPr txBox="1"/>
          <p:nvPr/>
        </p:nvSpPr>
        <p:spPr>
          <a:xfrm>
            <a:off x="379530" y="3439836"/>
            <a:ext cx="2780810" cy="938719"/>
          </a:xfrm>
          <a:prstGeom prst="rect">
            <a:avLst/>
          </a:prstGeom>
          <a:noFill/>
        </p:spPr>
        <p:txBody>
          <a:bodyPr wrap="square" rtlCol="0">
            <a:spAutoFit/>
          </a:bodyPr>
          <a:lstStyle/>
          <a:p>
            <a:pPr algn="ctr"/>
            <a:r>
              <a:rPr lang="en-US" sz="1100" dirty="0"/>
              <a:t>Here are the values that I stand for: honesty, equality, kindness, compassion, treating people the way you want to be treated and helping those in need. To me, those are traditional values.” –</a:t>
            </a:r>
            <a:r>
              <a:rPr lang="en-US" sz="1100" b="1" dirty="0"/>
              <a:t>Ellen DeGeneres</a:t>
            </a:r>
            <a:endParaRPr lang="en-US" sz="700" b="1" dirty="0">
              <a:solidFill>
                <a:srgbClr val="3A3A37"/>
              </a:solidFill>
            </a:endParaRPr>
          </a:p>
        </p:txBody>
      </p:sp>
      <p:sp>
        <p:nvSpPr>
          <p:cNvPr id="4" name="TextBox 3"/>
          <p:cNvSpPr txBox="1"/>
          <p:nvPr/>
        </p:nvSpPr>
        <p:spPr>
          <a:xfrm>
            <a:off x="530058" y="5539782"/>
            <a:ext cx="2350837" cy="646331"/>
          </a:xfrm>
          <a:prstGeom prst="rect">
            <a:avLst/>
          </a:prstGeom>
          <a:noFill/>
        </p:spPr>
        <p:txBody>
          <a:bodyPr wrap="square" rtlCol="0">
            <a:spAutoFit/>
          </a:bodyPr>
          <a:lstStyle/>
          <a:p>
            <a:pPr algn="ctr"/>
            <a:r>
              <a:rPr lang="en-US" sz="3600" dirty="0" smtClean="0">
                <a:latin typeface="KG Sorry Not Sorry" panose="02000506000000020004" pitchFamily="2" charset="0"/>
              </a:rPr>
              <a:t>nefarious</a:t>
            </a:r>
            <a:endParaRPr lang="en-US" sz="3600" dirty="0">
              <a:latin typeface="KG Sorry Not Sorry" panose="02000506000000020004" pitchFamily="2" charset="0"/>
            </a:endParaRPr>
          </a:p>
        </p:txBody>
      </p:sp>
      <p:sp>
        <p:nvSpPr>
          <p:cNvPr id="5" name="TextBox 4"/>
          <p:cNvSpPr txBox="1"/>
          <p:nvPr/>
        </p:nvSpPr>
        <p:spPr>
          <a:xfrm>
            <a:off x="3409950" y="8943523"/>
            <a:ext cx="4041607" cy="584775"/>
          </a:xfrm>
          <a:prstGeom prst="rect">
            <a:avLst/>
          </a:prstGeom>
          <a:noFill/>
        </p:spPr>
        <p:txBody>
          <a:bodyPr wrap="square" rtlCol="0">
            <a:spAutoFit/>
          </a:bodyPr>
          <a:lstStyle/>
          <a:p>
            <a:pPr algn="ctr"/>
            <a:r>
              <a:rPr lang="en-US" sz="3200" dirty="0">
                <a:latin typeface="KG Sorry Not Sorry" panose="02000506000000020004" pitchFamily="2" charset="0"/>
              </a:rPr>
              <a:t>CONFLICT: </a:t>
            </a:r>
            <a:r>
              <a:rPr lang="en-US" sz="2400" dirty="0" smtClean="0">
                <a:latin typeface="KG Sorry Not Sorry" panose="02000506000000020004" pitchFamily="2" charset="0"/>
              </a:rPr>
              <a:t>person vs </a:t>
            </a:r>
            <a:r>
              <a:rPr lang="en-US" sz="2400" dirty="0" smtClean="0">
                <a:latin typeface="KG Sorry Not Sorry" panose="02000506000000020004" pitchFamily="2" charset="0"/>
              </a:rPr>
              <a:t>self</a:t>
            </a:r>
            <a:endParaRPr lang="en-US" sz="2400" dirty="0">
              <a:latin typeface="KG Sorry Not Sorry" panose="02000506000000020004" pitchFamily="2" charset="0"/>
            </a:endParaRPr>
          </a:p>
        </p:txBody>
      </p:sp>
      <p:sp>
        <p:nvSpPr>
          <p:cNvPr id="6" name="TextBox 5"/>
          <p:cNvSpPr txBox="1"/>
          <p:nvPr/>
        </p:nvSpPr>
        <p:spPr>
          <a:xfrm>
            <a:off x="317500" y="0"/>
            <a:ext cx="6612689" cy="369332"/>
          </a:xfrm>
          <a:prstGeom prst="rect">
            <a:avLst/>
          </a:prstGeom>
          <a:noFill/>
        </p:spPr>
        <p:txBody>
          <a:bodyPr wrap="square" rtlCol="0">
            <a:spAutoFit/>
          </a:bodyPr>
          <a:lstStyle/>
          <a:p>
            <a:r>
              <a:rPr lang="en-US" dirty="0" smtClean="0"/>
              <a:t>FEB 5 – FEB  19 Mostly do the day of the week that corresponds</a:t>
            </a:r>
            <a:endParaRPr lang="en-US" dirty="0"/>
          </a:p>
        </p:txBody>
      </p:sp>
    </p:spTree>
    <p:extLst>
      <p:ext uri="{BB962C8B-B14F-4D97-AF65-F5344CB8AC3E}">
        <p14:creationId xmlns:p14="http://schemas.microsoft.com/office/powerpoint/2010/main" val="2642273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60398" y="1299651"/>
            <a:ext cx="3847431" cy="830997"/>
          </a:xfrm>
          <a:prstGeom prst="rect">
            <a:avLst/>
          </a:prstGeom>
          <a:noFill/>
        </p:spPr>
        <p:txBody>
          <a:bodyPr wrap="square" rtlCol="0">
            <a:spAutoFit/>
          </a:bodyPr>
          <a:lstStyle/>
          <a:p>
            <a:pPr algn="ctr"/>
            <a:r>
              <a:rPr lang="en-US" sz="1600" dirty="0"/>
              <a:t>FREE WRITE: write about anything you want. This needs to be at least 1 full page. **Be sure to keep it school appropriate.</a:t>
            </a:r>
          </a:p>
        </p:txBody>
      </p:sp>
      <p:sp>
        <p:nvSpPr>
          <p:cNvPr id="3" name="TextBox 2"/>
          <p:cNvSpPr txBox="1"/>
          <p:nvPr/>
        </p:nvSpPr>
        <p:spPr>
          <a:xfrm>
            <a:off x="330200" y="5334635"/>
            <a:ext cx="4177629" cy="523220"/>
          </a:xfrm>
          <a:prstGeom prst="rect">
            <a:avLst/>
          </a:prstGeom>
          <a:noFill/>
        </p:spPr>
        <p:txBody>
          <a:bodyPr wrap="square" rtlCol="0">
            <a:spAutoFit/>
          </a:bodyPr>
          <a:lstStyle/>
          <a:p>
            <a:pPr algn="ctr"/>
            <a:r>
              <a:rPr lang="en-US" sz="1400" dirty="0">
                <a:solidFill>
                  <a:srgbClr val="3A3A37"/>
                </a:solidFill>
              </a:rPr>
              <a:t>Create a DYSTOPIAN society.  What would it look like, what would be different from today’s society? </a:t>
            </a:r>
          </a:p>
        </p:txBody>
      </p:sp>
      <p:sp>
        <p:nvSpPr>
          <p:cNvPr id="5" name="TextBox 4"/>
          <p:cNvSpPr txBox="1"/>
          <p:nvPr/>
        </p:nvSpPr>
        <p:spPr>
          <a:xfrm>
            <a:off x="317500" y="0"/>
            <a:ext cx="6612689" cy="369332"/>
          </a:xfrm>
          <a:prstGeom prst="rect">
            <a:avLst/>
          </a:prstGeom>
          <a:noFill/>
        </p:spPr>
        <p:txBody>
          <a:bodyPr wrap="square" rtlCol="0">
            <a:spAutoFit/>
          </a:bodyPr>
          <a:lstStyle/>
          <a:p>
            <a:r>
              <a:rPr lang="en-US" dirty="0" smtClean="0"/>
              <a:t>FEB 5 – FEB 19 Mostly do the day of the week that corresponds</a:t>
            </a:r>
            <a:endParaRPr lang="en-US" dirty="0"/>
          </a:p>
        </p:txBody>
      </p:sp>
    </p:spTree>
    <p:extLst>
      <p:ext uri="{BB962C8B-B14F-4D97-AF65-F5344CB8AC3E}">
        <p14:creationId xmlns:p14="http://schemas.microsoft.com/office/powerpoint/2010/main" val="2536270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98310" y="864905"/>
            <a:ext cx="4353247" cy="461665"/>
          </a:xfrm>
          <a:prstGeom prst="rect">
            <a:avLst/>
          </a:prstGeom>
          <a:noFill/>
        </p:spPr>
        <p:txBody>
          <a:bodyPr wrap="square" rtlCol="0">
            <a:spAutoFit/>
          </a:bodyPr>
          <a:lstStyle/>
          <a:p>
            <a:pPr algn="ctr"/>
            <a:r>
              <a:rPr lang="en-US" sz="1200" dirty="0">
                <a:solidFill>
                  <a:srgbClr val="3A3A37"/>
                </a:solidFill>
              </a:rPr>
              <a:t>Read and respond to the quote.  Do you agree or disagree with the quote?  How can the quote relate to or impact </a:t>
            </a:r>
            <a:r>
              <a:rPr lang="en-US" sz="1200" b="1" u="sng" dirty="0">
                <a:solidFill>
                  <a:srgbClr val="3A3A37"/>
                </a:solidFill>
              </a:rPr>
              <a:t>YOUR</a:t>
            </a:r>
            <a:r>
              <a:rPr lang="en-US" sz="1200" dirty="0">
                <a:solidFill>
                  <a:srgbClr val="3A3A37"/>
                </a:solidFill>
              </a:rPr>
              <a:t> life?</a:t>
            </a:r>
          </a:p>
        </p:txBody>
      </p:sp>
      <p:sp>
        <p:nvSpPr>
          <p:cNvPr id="3" name="TextBox 2"/>
          <p:cNvSpPr txBox="1"/>
          <p:nvPr/>
        </p:nvSpPr>
        <p:spPr>
          <a:xfrm>
            <a:off x="317500" y="3473901"/>
            <a:ext cx="2780810" cy="830997"/>
          </a:xfrm>
          <a:prstGeom prst="rect">
            <a:avLst/>
          </a:prstGeom>
          <a:noFill/>
        </p:spPr>
        <p:txBody>
          <a:bodyPr wrap="square" rtlCol="0">
            <a:spAutoFit/>
          </a:bodyPr>
          <a:lstStyle/>
          <a:p>
            <a:pPr algn="ctr"/>
            <a:r>
              <a:rPr lang="en-US" sz="1200" dirty="0"/>
              <a:t>Be thankful for what you have; you'll end up having more. If you concentrate on what you don't have, you will never, ever have enough.” –Oprah Winfrey</a:t>
            </a:r>
            <a:endParaRPr lang="en-US" sz="800" b="1" dirty="0">
              <a:solidFill>
                <a:srgbClr val="3A3A37"/>
              </a:solidFill>
            </a:endParaRPr>
          </a:p>
        </p:txBody>
      </p:sp>
      <p:sp>
        <p:nvSpPr>
          <p:cNvPr id="4" name="TextBox 3"/>
          <p:cNvSpPr txBox="1"/>
          <p:nvPr/>
        </p:nvSpPr>
        <p:spPr>
          <a:xfrm>
            <a:off x="530058" y="5539782"/>
            <a:ext cx="2350837" cy="707886"/>
          </a:xfrm>
          <a:prstGeom prst="rect">
            <a:avLst/>
          </a:prstGeom>
          <a:noFill/>
        </p:spPr>
        <p:txBody>
          <a:bodyPr wrap="square" rtlCol="0">
            <a:spAutoFit/>
          </a:bodyPr>
          <a:lstStyle/>
          <a:p>
            <a:pPr algn="ctr"/>
            <a:r>
              <a:rPr lang="en-US" sz="4000" dirty="0">
                <a:latin typeface="KG Sorry Not Sorry" panose="02000506000000020004" pitchFamily="2" charset="0"/>
              </a:rPr>
              <a:t>paradigm</a:t>
            </a:r>
          </a:p>
        </p:txBody>
      </p:sp>
      <p:sp>
        <p:nvSpPr>
          <p:cNvPr id="5" name="TextBox 4"/>
          <p:cNvSpPr txBox="1"/>
          <p:nvPr/>
        </p:nvSpPr>
        <p:spPr>
          <a:xfrm>
            <a:off x="3534764" y="8881293"/>
            <a:ext cx="3745010" cy="646331"/>
          </a:xfrm>
          <a:prstGeom prst="rect">
            <a:avLst/>
          </a:prstGeom>
          <a:noFill/>
        </p:spPr>
        <p:txBody>
          <a:bodyPr wrap="square" rtlCol="0">
            <a:spAutoFit/>
          </a:bodyPr>
          <a:lstStyle/>
          <a:p>
            <a:pPr algn="ctr"/>
            <a:r>
              <a:rPr lang="en-US" sz="3600" dirty="0">
                <a:latin typeface="KG Sorry Not Sorry" panose="02000506000000020004" pitchFamily="2" charset="0"/>
              </a:rPr>
              <a:t>Conflict: </a:t>
            </a:r>
            <a:r>
              <a:rPr lang="en-US" sz="2400" dirty="0" smtClean="0">
                <a:latin typeface="KG Sorry Not Sorry" panose="02000506000000020004" pitchFamily="2" charset="0"/>
              </a:rPr>
              <a:t>person </a:t>
            </a:r>
            <a:r>
              <a:rPr lang="en-US" sz="2400" dirty="0">
                <a:latin typeface="KG Sorry Not Sorry" panose="02000506000000020004" pitchFamily="2" charset="0"/>
              </a:rPr>
              <a:t>vs self</a:t>
            </a:r>
          </a:p>
        </p:txBody>
      </p:sp>
      <p:sp>
        <p:nvSpPr>
          <p:cNvPr id="6" name="TextBox 5"/>
          <p:cNvSpPr txBox="1"/>
          <p:nvPr/>
        </p:nvSpPr>
        <p:spPr>
          <a:xfrm>
            <a:off x="317500" y="0"/>
            <a:ext cx="6612689" cy="369332"/>
          </a:xfrm>
          <a:prstGeom prst="rect">
            <a:avLst/>
          </a:prstGeom>
          <a:noFill/>
        </p:spPr>
        <p:txBody>
          <a:bodyPr wrap="square" rtlCol="0">
            <a:spAutoFit/>
          </a:bodyPr>
          <a:lstStyle/>
          <a:p>
            <a:r>
              <a:rPr lang="en-US" dirty="0" smtClean="0"/>
              <a:t>FEB 21 – MARCH -  Mostly do the day of the week that corresponds</a:t>
            </a:r>
            <a:endParaRPr lang="en-US" dirty="0"/>
          </a:p>
        </p:txBody>
      </p:sp>
    </p:spTree>
    <p:extLst>
      <p:ext uri="{BB962C8B-B14F-4D97-AF65-F5344CB8AC3E}">
        <p14:creationId xmlns:p14="http://schemas.microsoft.com/office/powerpoint/2010/main" val="2158919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60398" y="1279331"/>
            <a:ext cx="3847431" cy="923330"/>
          </a:xfrm>
          <a:prstGeom prst="rect">
            <a:avLst/>
          </a:prstGeom>
          <a:noFill/>
        </p:spPr>
        <p:txBody>
          <a:bodyPr wrap="square" rtlCol="0">
            <a:spAutoFit/>
          </a:bodyPr>
          <a:lstStyle/>
          <a:p>
            <a:pPr algn="ctr"/>
            <a:r>
              <a:rPr lang="en-US" dirty="0"/>
              <a:t>Finish the sentence: “I wish my teacher knew…” and explain WHY you wished they knew these things about you.</a:t>
            </a:r>
          </a:p>
        </p:txBody>
      </p:sp>
      <p:sp>
        <p:nvSpPr>
          <p:cNvPr id="3" name="TextBox 2"/>
          <p:cNvSpPr txBox="1"/>
          <p:nvPr/>
        </p:nvSpPr>
        <p:spPr>
          <a:xfrm>
            <a:off x="330200" y="5334635"/>
            <a:ext cx="4177629" cy="584775"/>
          </a:xfrm>
          <a:prstGeom prst="rect">
            <a:avLst/>
          </a:prstGeom>
          <a:noFill/>
        </p:spPr>
        <p:txBody>
          <a:bodyPr wrap="square" rtlCol="0">
            <a:spAutoFit/>
          </a:bodyPr>
          <a:lstStyle/>
          <a:p>
            <a:pPr algn="ctr"/>
            <a:r>
              <a:rPr lang="en-US" sz="1600" dirty="0">
                <a:solidFill>
                  <a:srgbClr val="3A3A37"/>
                </a:solidFill>
              </a:rPr>
              <a:t>Think of a popular controversial topic that exists today.  What is your solution?  Be detailed! </a:t>
            </a:r>
          </a:p>
        </p:txBody>
      </p:sp>
    </p:spTree>
    <p:extLst>
      <p:ext uri="{BB962C8B-B14F-4D97-AF65-F5344CB8AC3E}">
        <p14:creationId xmlns:p14="http://schemas.microsoft.com/office/powerpoint/2010/main" val="1675104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TotalTime>
  <Words>548</Words>
  <Application>Microsoft Office PowerPoint</Application>
  <PresentationFormat>Custom</PresentationFormat>
  <Paragraphs>32</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Brush Script MT</vt:lpstr>
      <vt:lpstr>Calibri</vt:lpstr>
      <vt:lpstr>Calibri Light</vt:lpstr>
      <vt:lpstr>KG Sorry Not Sorry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Brittany Wheaton</dc:creator>
  <cp:lastModifiedBy>Chad Wardman</cp:lastModifiedBy>
  <cp:revision>13</cp:revision>
  <dcterms:created xsi:type="dcterms:W3CDTF">2017-03-05T16:07:11Z</dcterms:created>
  <dcterms:modified xsi:type="dcterms:W3CDTF">2018-01-07T00:24:55Z</dcterms:modified>
</cp:coreProperties>
</file>